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19" r:id="rId3"/>
    <p:sldId id="321" r:id="rId4"/>
    <p:sldId id="322" r:id="rId5"/>
    <p:sldId id="325" r:id="rId6"/>
    <p:sldId id="323" r:id="rId7"/>
    <p:sldId id="337" r:id="rId8"/>
    <p:sldId id="338" r:id="rId9"/>
    <p:sldId id="326" r:id="rId10"/>
    <p:sldId id="336" r:id="rId11"/>
    <p:sldId id="313" r:id="rId12"/>
    <p:sldId id="315" r:id="rId13"/>
    <p:sldId id="324" r:id="rId14"/>
    <p:sldId id="314" r:id="rId15"/>
    <p:sldId id="327" r:id="rId16"/>
    <p:sldId id="328" r:id="rId17"/>
    <p:sldId id="316" r:id="rId18"/>
    <p:sldId id="317" r:id="rId19"/>
    <p:sldId id="329" r:id="rId20"/>
    <p:sldId id="330" r:id="rId21"/>
    <p:sldId id="331" r:id="rId22"/>
    <p:sldId id="332" r:id="rId23"/>
    <p:sldId id="333" r:id="rId24"/>
    <p:sldId id="335" r:id="rId25"/>
    <p:sldId id="334" r:id="rId26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AA733-FB38-4527-97E1-44957BE4D43E}" type="datetimeFigureOut">
              <a:rPr lang="hu-HU" smtClean="0"/>
              <a:t>2019.10.16.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B503A-025B-482F-8239-1C9B066EB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166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15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45158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11769B-DFF0-40C1-B2BE-A06E4352CEA7}" type="slidenum">
              <a:rPr lang="hu-HU" altLang="hu-HU"/>
              <a:pPr eaLnBrk="1" hangingPunct="1"/>
              <a:t>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686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E9D6C-7A71-4BA1-B73D-8244EA083059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szk129</a:t>
            </a:r>
          </a:p>
        </p:txBody>
      </p:sp>
    </p:spTree>
    <p:extLst>
      <p:ext uri="{BB962C8B-B14F-4D97-AF65-F5344CB8AC3E}">
        <p14:creationId xmlns:p14="http://schemas.microsoft.com/office/powerpoint/2010/main" val="326286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15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45158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11769B-DFF0-40C1-B2BE-A06E4352CEA7}" type="slidenum">
              <a:rPr lang="hu-HU" altLang="hu-HU"/>
              <a:pPr eaLnBrk="1" hangingPunct="1"/>
              <a:t>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6955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CD029-10C8-4F0C-9204-3D1FCC9D0089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CBB8-F94E-49C7-A0CF-ADC6D62977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65F3D-7C8F-4DD5-A52D-A8F8C1873F0B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6C7D-BE6A-422C-9D59-C07BC30E9C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33E14-B8F5-4676-BF95-F90F4BEA9D31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A8EA3-C68D-441A-A2B2-DF5F9E4C0E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1FF19-FEB4-4C97-95CA-CE12C8E4FB3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4226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3DC0-032C-437D-9A4F-5DC159DDE861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6685-7725-4A3B-8C89-4A34547523C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1993-9A33-45EE-82F7-2ABA5A7DB71E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F48D6-22E0-4444-9C65-83BBDDB204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0DD63-4313-46B5-A246-03B790CF483B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8B5F0-FCF8-4937-A4F7-ADBF9201C1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CAA15-42D0-4C2D-9C1A-AD119F2D0D3A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2879B-B4E0-4AD8-8BC3-E51740B445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B6F73-2FBB-4E6B-B03D-DF90A22FFBC1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983F-323E-432D-BB3C-8330239FB7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3022-AC92-45F3-84D5-C05A7E63C6B0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9A50E-2A9E-4BB1-B0F8-4D042B92F0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54F8-5CA0-43CA-8FCC-38FBD1DE0282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9D377-E38C-47C3-8167-A02A364597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6F5B9-1271-4AFF-A97A-BA3D7D2C7D38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A248B-AF13-4AFC-9831-F69AAD9C2F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EDAD25-709D-4FE1-9DA8-09C90AF7DDF2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912552-E041-4803-B3C7-16AE02B052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Termelési tényezők piaca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Kiemelten: Befektetési döntések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/>
              <a:t>A deviza és hitelpiacok integritása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1487" y="1556792"/>
            <a:ext cx="8229600" cy="4525963"/>
          </a:xfrm>
        </p:spPr>
        <p:txBody>
          <a:bodyPr/>
          <a:lstStyle/>
          <a:p>
            <a:r>
              <a:rPr lang="hu-HU" b="1" dirty="0" smtClean="0"/>
              <a:t>HUF</a:t>
            </a:r>
            <a:r>
              <a:rPr lang="hu-HU" sz="1800" b="1" dirty="0" smtClean="0"/>
              <a:t>0</a:t>
            </a:r>
            <a:r>
              <a:rPr lang="hu-HU" b="1" dirty="0" smtClean="0"/>
              <a:t>			HUF</a:t>
            </a:r>
            <a:r>
              <a:rPr lang="hu-HU" sz="1800" b="1" dirty="0"/>
              <a:t>T</a:t>
            </a:r>
            <a:endParaRPr lang="hu-HU" b="1" dirty="0" smtClean="0"/>
          </a:p>
          <a:p>
            <a:endParaRPr lang="hu-HU" b="1" dirty="0"/>
          </a:p>
          <a:p>
            <a:endParaRPr lang="hu-HU" b="1" dirty="0" smtClean="0"/>
          </a:p>
          <a:p>
            <a:r>
              <a:rPr lang="hu-HU" b="1" dirty="0" smtClean="0"/>
              <a:t>CHF</a:t>
            </a:r>
            <a:r>
              <a:rPr lang="hu-HU" sz="1800" b="1" dirty="0" smtClean="0"/>
              <a:t>0</a:t>
            </a:r>
            <a:r>
              <a:rPr lang="hu-HU" b="1" dirty="0" smtClean="0"/>
              <a:t> 			CHF</a:t>
            </a:r>
            <a:r>
              <a:rPr lang="hu-HU" sz="1800" b="1" dirty="0" smtClean="0"/>
              <a:t>T</a:t>
            </a:r>
          </a:p>
          <a:p>
            <a:r>
              <a:rPr lang="hu-HU" b="1" dirty="0" smtClean="0">
                <a:solidFill>
                  <a:schemeClr val="tx2"/>
                </a:solidFill>
              </a:rPr>
              <a:t>Mi az alternatívája, hogy forintban vegyek fel hitel?</a:t>
            </a:r>
          </a:p>
          <a:p>
            <a:r>
              <a:rPr lang="hu-HU" b="1" dirty="0" smtClean="0">
                <a:solidFill>
                  <a:schemeClr val="tx2"/>
                </a:solidFill>
              </a:rPr>
              <a:t>Svájci frankban?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Nem! + egy határidős </a:t>
            </a:r>
            <a:r>
              <a:rPr lang="hu-HU" b="1" smtClean="0">
                <a:solidFill>
                  <a:srgbClr val="FF0000"/>
                </a:solidFill>
              </a:rPr>
              <a:t>(forint) eladás</a:t>
            </a:r>
            <a:r>
              <a:rPr lang="hu-HU" b="1" dirty="0" smtClean="0">
                <a:solidFill>
                  <a:srgbClr val="FF0000"/>
                </a:solidFill>
              </a:rPr>
              <a:t>!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" name="Jobbra nyíl 3"/>
          <p:cNvSpPr/>
          <p:nvPr/>
        </p:nvSpPr>
        <p:spPr>
          <a:xfrm rot="10800000">
            <a:off x="1907704" y="1844824"/>
            <a:ext cx="2232248" cy="12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 rot="10800000">
            <a:off x="1907704" y="3573016"/>
            <a:ext cx="2232248" cy="12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 rot="16200000">
            <a:off x="611560" y="2780928"/>
            <a:ext cx="108012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 rot="5400000">
            <a:off x="3995936" y="2770174"/>
            <a:ext cx="1080120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2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6633"/>
            <a:ext cx="8229600" cy="17281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hu-HU" alt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pénz(tőke) értéke az időfolyamatban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492375"/>
            <a:ext cx="8229600" cy="4276725"/>
          </a:xfrm>
        </p:spPr>
        <p:txBody>
          <a:bodyPr/>
          <a:lstStyle/>
          <a:p>
            <a:r>
              <a:rPr lang="hu-HU" altLang="hu-H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jelenérték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PV) egy jövőbeni pénzösszeg vagy pénzösszegsorozat értéke mai pénzben kifejezve.</a:t>
            </a:r>
          </a:p>
          <a:p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jelenbeli pénzmennyiség </a:t>
            </a:r>
            <a:r>
              <a:rPr lang="hu-HU" altLang="hu-H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jövőbeni értéke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FV) a mai pénzösszeg befektetése révén a jövőben elsajátítható pénzhozam. </a:t>
            </a:r>
          </a:p>
        </p:txBody>
      </p:sp>
    </p:spTree>
    <p:extLst>
      <p:ext uri="{BB962C8B-B14F-4D97-AF65-F5344CB8AC3E}">
        <p14:creationId xmlns:p14="http://schemas.microsoft.com/office/powerpoint/2010/main" val="114972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hu-HU" altLang="hu-H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Jövőérték</a:t>
            </a:r>
            <a:endParaRPr lang="hu-HU" altLang="hu-H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229600" cy="4276725"/>
          </a:xfrm>
        </p:spPr>
        <p:txBody>
          <a:bodyPr/>
          <a:lstStyle/>
          <a:p>
            <a:r>
              <a:rPr lang="hu-HU" altLang="hu-H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jövőérték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számítása a kamatos-kamat számítás, amikor a rendelkezésre álló C</a:t>
            </a:r>
            <a:r>
              <a:rPr lang="hu-HU" altLang="hu-H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pénzösszeg jövőbeni értékét állapítjuk meg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alt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C</a:t>
            </a:r>
            <a:r>
              <a:rPr lang="hu-HU" altLang="hu-HU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1+r)</a:t>
            </a:r>
            <a:r>
              <a:rPr lang="hu-HU" altLang="hu-HU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algn="ctr">
              <a:buFontTx/>
              <a:buNone/>
            </a:pPr>
            <a:endParaRPr lang="hu-HU" altLang="hu-HU" sz="36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hu-HU" altLang="hu-HU" sz="4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Kamat tényező:</a:t>
            </a:r>
            <a:r>
              <a:rPr lang="hu-HU" altLang="hu-H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(1+r)</a:t>
            </a:r>
            <a:r>
              <a:rPr lang="hu-HU" altLang="hu-HU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algn="ctr">
              <a:buFontTx/>
              <a:buNone/>
            </a:pPr>
            <a:endParaRPr lang="hu-HU" alt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11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u-HU" dirty="0"/>
              <a:t>Jövőérték (</a:t>
            </a:r>
            <a:r>
              <a:rPr lang="hu-HU" dirty="0" err="1"/>
              <a:t>future</a:t>
            </a:r>
            <a:r>
              <a:rPr lang="hu-HU" dirty="0"/>
              <a:t> </a:t>
            </a:r>
            <a:r>
              <a:rPr lang="hu-HU" dirty="0" err="1"/>
              <a:t>value</a:t>
            </a:r>
            <a:r>
              <a:rPr lang="hu-HU" dirty="0"/>
              <a:t>; FV</a:t>
            </a:r>
            <a:r>
              <a:rPr lang="hu-HU" dirty="0" smtClean="0"/>
              <a:t>)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u-HU" dirty="0" smtClean="0"/>
                  <a:t>• Kamatos-kamat</a:t>
                </a:r>
                <a:r>
                  <a:rPr lang="hu-HU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𝐹𝑉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/>
                  <a:t>•</a:t>
                </a:r>
                <a:r>
                  <a:rPr lang="hu-HU" dirty="0"/>
                  <a:t>Az Ön által </a:t>
                </a:r>
                <a:r>
                  <a:rPr lang="hu-HU" dirty="0" smtClean="0"/>
                  <a:t>valamibe befektetett összeg </a:t>
                </a:r>
                <a:r>
                  <a:rPr lang="hu-HU" dirty="0"/>
                  <a:t>5 </a:t>
                </a:r>
                <a:r>
                  <a:rPr lang="hu-HU" dirty="0" err="1"/>
                  <a:t>mFt</a:t>
                </a:r>
                <a:r>
                  <a:rPr lang="hu-HU" dirty="0"/>
                  <a:t>, a garantált éves hozam 10 %. </a:t>
                </a:r>
                <a:r>
                  <a:rPr lang="hu-HU" dirty="0" smtClean="0"/>
                  <a:t>Mennyi lesz </a:t>
                </a:r>
                <a:r>
                  <a:rPr lang="hu-HU" dirty="0"/>
                  <a:t>a harmadik év végén a megtakarítása, </a:t>
                </a:r>
                <a:r>
                  <a:rPr lang="hu-HU" dirty="0" smtClean="0"/>
                  <a:t>ha minden </a:t>
                </a:r>
                <a:r>
                  <a:rPr lang="hu-HU" dirty="0"/>
                  <a:t>év végén a kamatot is hozzáírják a </a:t>
                </a:r>
                <a:r>
                  <a:rPr lang="hu-HU" dirty="0" smtClean="0"/>
                  <a:t>tőkéhez és </a:t>
                </a:r>
                <a:r>
                  <a:rPr lang="hu-HU" dirty="0"/>
                  <a:t>az is kamatozik?</a:t>
                </a:r>
              </a:p>
              <a:p>
                <a:pPr marL="0" indent="0">
                  <a:buNone/>
                </a:pPr>
                <a:r>
                  <a:rPr lang="hu-HU" dirty="0" smtClean="0"/>
                  <a:t>FV=5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hu-HU" dirty="0" smtClean="0"/>
                  <a:t>=6,65 </a:t>
                </a:r>
                <a:r>
                  <a:rPr lang="hu-HU" dirty="0" err="1"/>
                  <a:t>mFt</a:t>
                </a: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0">
                <a:blip r:embed="rId2"/>
                <a:stretch>
                  <a:fillRect l="-1852" t="-1463" r="-74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287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46051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Jelenérték</a:t>
            </a:r>
            <a:endParaRPr lang="hu-HU" altLang="hu-H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33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9552" y="1289051"/>
                <a:ext cx="8229600" cy="4584819"/>
              </a:xfrm>
            </p:spPr>
            <p:txBody>
              <a:bodyPr/>
              <a:lstStyle/>
              <a:p>
                <a:r>
                  <a:rPr lang="hu-HU" altLang="hu-HU" sz="28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jelenérték</a:t>
                </a:r>
                <a:r>
                  <a:rPr lang="hu-HU" altLang="hu-H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számítása a diszkontálással történik.</a:t>
                </a:r>
              </a:p>
              <a:p>
                <a:r>
                  <a:rPr lang="hu-HU" altLang="hu-HU" sz="28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Diszkontálás</a:t>
                </a:r>
                <a:r>
                  <a:rPr lang="hu-HU" altLang="hu-H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(leszámítolás) egy jövőbeni pénzösszeg jelenértékének a meghatározása a kamatláb figyelembevételével.</a:t>
                </a:r>
              </a:p>
              <a:p>
                <a:pPr algn="ctr">
                  <a:buFontTx/>
                  <a:buNone/>
                </a:pPr>
                <a:endParaRPr lang="hu-HU" altLang="hu-HU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buFontTx/>
                  <a:buNone/>
                </a:pPr>
                <a:r>
                  <a:rPr lang="hu-HU" altLang="hu-H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hu-HU" altLang="hu-H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hu-HU" altLang="hu-HU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hu-HU" altLang="hu-H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buFontTx/>
                  <a:buNone/>
                </a:pPr>
                <a:r>
                  <a:rPr lang="hu-HU" altLang="hu-H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PV</a:t>
                </a:r>
                <a:r>
                  <a:rPr lang="hu-HU" altLang="hu-HU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hu-HU" altLang="hu-HU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hu-HU" altLang="hu-H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----------- 	</a:t>
                </a:r>
              </a:p>
              <a:p>
                <a:pPr algn="ctr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altLang="hu-HU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altLang="hu-HU" b="1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hu-HU" altLang="hu-HU" b="1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  <m:r>
                                <a:rPr lang="hu-HU" altLang="hu-HU" b="1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hu-HU" altLang="hu-HU" b="1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𝒓</m:t>
                              </m:r>
                            </m:e>
                          </m:d>
                        </m:e>
                        <m:sup>
                          <m:r>
                            <a:rPr lang="hu-HU" altLang="hu-HU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sup>
                      </m:sSup>
                    </m:oMath>
                  </m:oMathPara>
                </a14:m>
                <a:endParaRPr lang="hu-HU" altLang="hu-H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hu-HU" altLang="hu-HU" b="1" dirty="0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23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9552" y="1289051"/>
                <a:ext cx="8229600" cy="4584819"/>
              </a:xfrm>
              <a:blipFill rotWithShape="0">
                <a:blip r:embed="rId2"/>
                <a:stretch>
                  <a:fillRect l="-1333" t="-132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5724525" y="3357563"/>
            <a:ext cx="2740025" cy="831850"/>
          </a:xfrm>
          <a:prstGeom prst="rect">
            <a:avLst/>
          </a:prstGeom>
          <a:noFill/>
          <a:ln w="9525">
            <a:solidFill>
              <a:srgbClr val="66FF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 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 múlva </a:t>
            </a:r>
          </a:p>
          <a:p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esedékes pénzösszeg</a:t>
            </a:r>
          </a:p>
        </p:txBody>
      </p:sp>
      <p:sp>
        <p:nvSpPr>
          <p:cNvPr id="142341" name="Line 5"/>
          <p:cNvSpPr>
            <a:spLocks noChangeShapeType="1"/>
          </p:cNvSpPr>
          <p:nvPr/>
        </p:nvSpPr>
        <p:spPr bwMode="auto">
          <a:xfrm flipH="1">
            <a:off x="5219700" y="4005263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342" name="Text Box 6"/>
              <p:cNvSpPr txBox="1">
                <a:spLocks noChangeArrowheads="1"/>
              </p:cNvSpPr>
              <p:nvPr/>
            </p:nvSpPr>
            <p:spPr bwMode="auto">
              <a:xfrm>
                <a:off x="5884975" y="4667496"/>
                <a:ext cx="2419124" cy="1207767"/>
              </a:xfrm>
              <a:prstGeom prst="rect">
                <a:avLst/>
              </a:prstGeom>
              <a:noFill/>
              <a:ln w="9525">
                <a:solidFill>
                  <a:srgbClr val="66FF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altLang="hu-H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Diszkont tényező </a:t>
                </a:r>
                <a:endParaRPr lang="hu-HU" alt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altLang="hu-HU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hu-HU" altLang="hu-HU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hu-HU" altLang="hu-HU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altLang="hu-HU" sz="2400" b="1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u-HU" altLang="hu-HU" sz="2400" b="1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  <m:r>
                                    <a:rPr lang="hu-HU" altLang="hu-HU" sz="2400" b="1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hu-HU" altLang="hu-HU" sz="2400" b="1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𝒓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altLang="hu-HU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alt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234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4975" y="4667496"/>
                <a:ext cx="2419124" cy="1207767"/>
              </a:xfrm>
              <a:prstGeom prst="rect">
                <a:avLst/>
              </a:prstGeom>
              <a:blipFill rotWithShape="0">
                <a:blip r:embed="rId3"/>
                <a:stretch>
                  <a:fillRect l="-3509" t="-3500" r="-2256"/>
                </a:stretch>
              </a:blipFill>
              <a:ln w="9525">
                <a:solidFill>
                  <a:srgbClr val="66FF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343" name="Line 7"/>
          <p:cNvSpPr>
            <a:spLocks noChangeShapeType="1"/>
          </p:cNvSpPr>
          <p:nvPr/>
        </p:nvSpPr>
        <p:spPr bwMode="auto">
          <a:xfrm flipH="1" flipV="1">
            <a:off x="5435600" y="587692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357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animBg="1"/>
      <p:bldP spid="142341" grpId="0" animBg="1"/>
      <p:bldP spid="142342" grpId="0" animBg="1"/>
      <p:bldP spid="1423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 tagú (összesített) jelenérték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Mennyit adna egy olyan papírért, ami a következő  3 évben fizet önnek 1-1 M Ft-ot</a:t>
                </a:r>
              </a:p>
              <a:p>
                <a:r>
                  <a:rPr lang="hu-HU" dirty="0" smtClean="0"/>
                  <a:t>A kamatláb szerepe! Legyen 10 %!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1,1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p>
                          <m:sSup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1,1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p>
                          <m:sSup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1,1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hu-HU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u-HU" dirty="0" smtClean="0"/>
                  <a:t>2,486852M</a:t>
                </a:r>
              </a:p>
              <a:p>
                <a:r>
                  <a:rPr lang="hu-HU" b="1" dirty="0" smtClean="0"/>
                  <a:t>Általánosan: PV=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hu-HU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hu-HU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hu-HU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hu-HU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hu-HU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  <m:e>
                        <m:f>
                          <m:fPr>
                            <m:ctrlPr>
                              <a:rPr lang="hu-HU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b="1" i="1" smtClean="0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e>
                              <m:sub>
                                <m:r>
                                  <a:rPr lang="hu-HU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hu-HU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u-HU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hu-HU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hu-HU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hu-HU" b="1" i="1" smtClean="0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  <m:r>
                                  <a:rPr lang="hu-HU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hu-HU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hu-HU" b="1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208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Példa: Kamatszelvényes kötvény árfolyama</a:t>
            </a:r>
            <a:endParaRPr lang="hu-H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sz="2800" dirty="0" smtClean="0"/>
                  <a:t>Ön a megtakarításaiból </a:t>
                </a:r>
                <a:r>
                  <a:rPr lang="hu-HU" sz="2800" dirty="0"/>
                  <a:t>kötvényt akar venni. A kötvény névértéke 500 000 forint. Az éves kamat a névérték 10 %, a piaci kamatláb 20 %. A kibocsátó vállalat a kötvényt négy év múlva névértéken visszavásárolja. Mennyit </a:t>
                </a:r>
                <a:r>
                  <a:rPr lang="hu-HU" sz="2800" dirty="0" smtClean="0"/>
                  <a:t>adna (maximum) </a:t>
                </a:r>
                <a:r>
                  <a:rPr lang="hu-HU" sz="2800" dirty="0"/>
                  <a:t>ilyen feltételek mellett most a </a:t>
                </a:r>
                <a:r>
                  <a:rPr lang="hu-HU" sz="2800" dirty="0" smtClean="0"/>
                  <a:t>kötvényért? </a:t>
                </a:r>
                <a:endParaRPr lang="hu-HU" sz="2800" dirty="0" smtClean="0"/>
              </a:p>
              <a:p>
                <a:r>
                  <a:rPr lang="hu-HU" sz="2800" b="1" dirty="0" smtClean="0"/>
                  <a:t>PV=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50000</m:t>
                        </m:r>
                      </m:num>
                      <m:den>
                        <m:sSup>
                          <m:sSup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sz="28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50000</m:t>
                        </m:r>
                      </m:num>
                      <m:den>
                        <m:sSup>
                          <m:sSup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sz="28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50000</m:t>
                        </m:r>
                      </m:num>
                      <m:den>
                        <m:sSup>
                          <m:sSup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hu-HU" sz="28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0000</m:t>
                        </m:r>
                      </m:num>
                      <m:den>
                        <m:sSup>
                          <m:sSup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hu-HU" sz="28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u-HU" sz="2800" b="1" dirty="0"/>
                  <a:t>370563</a:t>
                </a:r>
              </a:p>
              <a:p>
                <a:endParaRPr lang="hu-HU" sz="2800" dirty="0"/>
              </a:p>
              <a:p>
                <a:endParaRPr lang="hu-HU" sz="2800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34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0061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hu-HU" altLang="hu-H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Befektetési lehetőségek értékelése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276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nettó jelenérték</a:t>
            </a:r>
            <a:r>
              <a:rPr lang="hu-HU" alt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befektetés révén megszerzett tőkejószág </a:t>
            </a:r>
            <a:r>
              <a:rPr lang="hu-HU" alt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hozamai jelenértékének </a:t>
            </a:r>
            <a:r>
              <a:rPr lang="hu-HU" alt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 megszerzés, befektetés ráfordításainak a különbsége.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hu-HU" altLang="hu-HU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u-HU" altLang="hu-H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altLang="hu-HU" sz="36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hu-HU" altLang="hu-H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NPV=</a:t>
            </a:r>
            <a:r>
              <a:rPr lang="hu-HU" alt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alt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hu-HU" altLang="hu-HU" sz="4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+∑-----------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u-HU" altLang="hu-HU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</a:t>
            </a:r>
            <a:r>
              <a:rPr lang="hu-HU" altLang="hu-HU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t=1   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r)</a:t>
            </a:r>
            <a:r>
              <a:rPr lang="hu-HU" altLang="hu-HU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hu-HU" alt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1258888" y="5300663"/>
            <a:ext cx="2876108" cy="523220"/>
          </a:xfrm>
          <a:prstGeom prst="rect">
            <a:avLst/>
          </a:prstGeom>
          <a:noFill/>
          <a:ln w="9525">
            <a:solidFill>
              <a:srgbClr val="66FF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Kezdő befektetés </a:t>
            </a:r>
            <a:endParaRPr lang="hu-HU" alt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37" name="Line 5"/>
          <p:cNvSpPr>
            <a:spLocks noChangeShapeType="1"/>
          </p:cNvSpPr>
          <p:nvPr/>
        </p:nvSpPr>
        <p:spPr bwMode="auto">
          <a:xfrm flipV="1">
            <a:off x="2987675" y="4581525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981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255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hu-HU" altLang="hu-H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Befektetési lehetőségek értékelése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2767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u-HU" altLang="hu-H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u-HU" altLang="hu-HU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hu-HU" alt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altLang="hu-HU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hu-HU" alt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NPV=-C</a:t>
            </a:r>
            <a:r>
              <a:rPr lang="hu-HU" altLang="hu-HU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+∑-----------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u-HU" altLang="hu-H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</a:t>
            </a:r>
            <a:r>
              <a:rPr lang="hu-HU" altLang="hu-H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t=1   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r)</a:t>
            </a:r>
            <a:r>
              <a:rPr lang="hu-HU" altLang="hu-H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hu-HU" alt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NPV</a:t>
            </a:r>
            <a:r>
              <a:rPr lang="en-US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 a befektetést nem célszerű megvalósítani</a:t>
            </a:r>
          </a:p>
          <a:p>
            <a:pPr>
              <a:lnSpc>
                <a:spcPct val="80000"/>
              </a:lnSpc>
            </a:pP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NPV</a:t>
            </a:r>
            <a:r>
              <a:rPr lang="en-US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 a befektetés nyereséges</a:t>
            </a:r>
          </a:p>
          <a:p>
            <a:pPr>
              <a:lnSpc>
                <a:spcPct val="80000"/>
              </a:lnSpc>
            </a:pP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NPV=0, a befektetés megítéléséhez további számítások szükségesek</a:t>
            </a:r>
            <a:endParaRPr lang="en-US" alt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9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Példa: Kamatszelvényes kötvény vásárlása</a:t>
            </a:r>
            <a:endParaRPr lang="hu-H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sz="2800" dirty="0" smtClean="0"/>
                  <a:t>Ön a megtakarításaiból </a:t>
                </a:r>
                <a:r>
                  <a:rPr lang="hu-HU" sz="2800" dirty="0"/>
                  <a:t>kötvényt akar venni. A kötvény névértéke 500 000 forint. Az éves kamat a névérték 10 %, a piaci kamatláb 20 %. A kibocsátó vállalat a kötvényt négy év múlva névértéken visszavásárolja. </a:t>
                </a:r>
                <a:r>
                  <a:rPr lang="hu-HU" sz="2800" dirty="0" smtClean="0"/>
                  <a:t>Jelenleg a kötvény árfolyama 400000 forint. Érdemes-e a kötvényt megvásárolni?</a:t>
                </a:r>
              </a:p>
              <a:p>
                <a:r>
                  <a:rPr lang="hu-HU" sz="2800" b="1" dirty="0" smtClean="0"/>
                  <a:t>NPV= </a:t>
                </a:r>
                <a:r>
                  <a:rPr lang="hu-HU" sz="2800" dirty="0" smtClean="0"/>
                  <a:t>- 400000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50000</m:t>
                        </m:r>
                      </m:num>
                      <m:den>
                        <m:sSup>
                          <m:sSup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sz="28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50000</m:t>
                        </m:r>
                      </m:num>
                      <m:den>
                        <m:sSup>
                          <m:sSup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sz="28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50000</m:t>
                        </m:r>
                      </m:num>
                      <m:den>
                        <m:sSup>
                          <m:sSup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hu-HU" sz="28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0000</m:t>
                        </m:r>
                      </m:num>
                      <m:den>
                        <m:sSup>
                          <m:sSup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hu-HU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hu-HU" sz="280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800" b="1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800" b="1" i="0" smtClean="0">
                        <a:latin typeface="Cambria Math" panose="02040503050406030204" pitchFamily="18" charset="0"/>
                      </a:rPr>
                      <m:t>𝟐𝟗𝟒𝟑𝟕</m:t>
                    </m:r>
                  </m:oMath>
                </a14:m>
                <a:endParaRPr lang="hu-HU" sz="2800" b="1" dirty="0" smtClean="0"/>
              </a:p>
              <a:p>
                <a:r>
                  <a:rPr lang="hu-HU" sz="2800" b="1" dirty="0" smtClean="0"/>
                  <a:t>Nem!</a:t>
                </a:r>
                <a:endParaRPr lang="hu-HU" sz="2800" b="1" dirty="0"/>
              </a:p>
              <a:p>
                <a:endParaRPr lang="hu-HU" sz="2800" dirty="0"/>
              </a:p>
              <a:p>
                <a:endParaRPr lang="hu-HU" sz="28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1348" r="-815" b="-13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88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2900" b="1" dirty="0" smtClean="0"/>
              <a:t> </a:t>
            </a:r>
            <a:r>
              <a:rPr lang="hu-HU" sz="3600" b="1" dirty="0" smtClean="0"/>
              <a:t>A termelési tényezők piaca. A termelési tényezők kereslete</a:t>
            </a:r>
            <a:endParaRPr lang="hu-HU" sz="3600" b="1" dirty="0" smtClean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88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4213" y="1547813"/>
                <a:ext cx="7848227" cy="5310187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hu-HU" dirty="0" smtClean="0"/>
                  <a:t>A termelési tényezők kereslete: </a:t>
                </a:r>
                <a:r>
                  <a:rPr lang="hu-HU" b="1" dirty="0" smtClean="0"/>
                  <a:t>származékos kereslet</a:t>
                </a:r>
                <a:endParaRPr lang="hu-HU" dirty="0"/>
              </a:p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hu-HU" dirty="0"/>
                  <a:t>A</a:t>
                </a:r>
                <a:r>
                  <a:rPr lang="hu-HU" dirty="0" smtClean="0"/>
                  <a:t> vállalat azért és annyiban keres egy adott erőforrást, amennyiben a vásárlók meg kívánják venni az által előállított terméket – fogyasztási cikket</a:t>
                </a:r>
              </a:p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hu-HU" dirty="0" smtClean="0"/>
                  <a:t>A fogyasztási javak kereslete az elsődleges</a:t>
                </a:r>
              </a:p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hu-HU" dirty="0" smtClean="0"/>
                  <a:t>Ugyanúgy profitmaximum</a:t>
                </a:r>
                <a:r>
                  <a:rPr lang="hu-HU" dirty="0"/>
                  <a:t>, </a:t>
                </a:r>
                <a:r>
                  <a:rPr lang="hu-HU" dirty="0" err="1"/>
                  <a:t>csakpéldául</a:t>
                </a:r>
                <a:r>
                  <a:rPr lang="hu-HU" dirty="0"/>
                  <a:t> a munka </a:t>
                </a:r>
                <a:r>
                  <a:rPr lang="hu-HU" dirty="0" smtClean="0"/>
                  <a:t>esetében: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dirty="0" smtClean="0"/>
                  <a:t>(L)=TR(L)-TC(L)</a:t>
                </a:r>
              </a:p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𝑑𝐿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𝑇𝑅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𝑑𝐿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𝑇𝐶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𝑑𝐿</m:t>
                        </m:r>
                      </m:den>
                    </m:f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u-HU" dirty="0" smtClean="0"/>
                  <a:t>0</a:t>
                </a:r>
                <a:endParaRPr lang="hu-HU" dirty="0"/>
              </a:p>
              <a:p>
                <a:pPr eaLnBrk="1" hangingPunct="1">
                  <a:lnSpc>
                    <a:spcPct val="80000"/>
                  </a:lnSpc>
                  <a:defRPr/>
                </a:pPr>
                <a:endParaRPr lang="hu-HU" dirty="0"/>
              </a:p>
              <a:p>
                <a:pPr eaLnBrk="1" hangingPunct="1">
                  <a:lnSpc>
                    <a:spcPct val="80000"/>
                  </a:lnSpc>
                  <a:defRPr/>
                </a:pPr>
                <a:endParaRPr lang="hu-HU" dirty="0" smtClean="0"/>
              </a:p>
            </p:txBody>
          </p:sp>
        </mc:Choice>
        <mc:Fallback xmlns="">
          <p:sp>
            <p:nvSpPr>
              <p:cNvPr id="4188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4213" y="1547813"/>
                <a:ext cx="7848227" cy="5310187"/>
              </a:xfrm>
              <a:blipFill rotWithShape="0">
                <a:blip r:embed="rId3"/>
                <a:stretch>
                  <a:fillRect l="-1786" t="-3100" r="-3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1190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Beruházási döntés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785395"/>
              </a:xfrm>
            </p:spPr>
            <p:txBody>
              <a:bodyPr/>
              <a:lstStyle/>
              <a:p>
                <a:r>
                  <a:rPr lang="hu-HU" dirty="0" smtClean="0"/>
                  <a:t>Egy vállalatnak 15 M Ft-ért </a:t>
                </a:r>
                <a:r>
                  <a:rPr lang="hu-HU" dirty="0"/>
                  <a:t>kínálnak egy olyan termelő berendezést, amely 3 éven át működik, és ezalatt évente 6 </a:t>
                </a:r>
                <a:r>
                  <a:rPr lang="hu-HU" dirty="0" smtClean="0"/>
                  <a:t>083500 </a:t>
                </a:r>
                <a:r>
                  <a:rPr lang="hu-HU" dirty="0"/>
                  <a:t>Ft nettó jövedelmet termel.  Határozza meg a berendezés nettó jelenértékét, ha a piaci kamatláb 15%! </a:t>
                </a:r>
                <a:r>
                  <a:rPr lang="hu-HU" dirty="0" smtClean="0"/>
                  <a:t>Megvalósítja-e a beruházást?</a:t>
                </a:r>
              </a:p>
              <a:p>
                <a:r>
                  <a:rPr lang="hu-HU" b="1" dirty="0"/>
                  <a:t>NPV= </a:t>
                </a:r>
                <a:r>
                  <a:rPr lang="hu-HU" dirty="0"/>
                  <a:t>- </a:t>
                </a:r>
                <a:r>
                  <a:rPr lang="hu-HU" dirty="0" smtClean="0"/>
                  <a:t>15 </a:t>
                </a:r>
                <a:r>
                  <a:rPr lang="hu-HU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0835</m:t>
                        </m:r>
                      </m:num>
                      <m:den>
                        <m:sSup>
                          <m:sSup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  <m:sup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0835</m:t>
                        </m:r>
                      </m:num>
                      <m:den>
                        <m:sSup>
                          <m:sSup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  <m:sup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0835</m:t>
                        </m:r>
                      </m:num>
                      <m:den>
                        <m:sSup>
                          <m:sSup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  <m:sup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hu-HU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u-HU" b="1" dirty="0" smtClean="0"/>
                  <a:t>-</a:t>
                </a:r>
                <a:r>
                  <a:rPr lang="hu-HU" b="1" dirty="0"/>
                  <a:t>1,11 </a:t>
                </a:r>
              </a:p>
              <a:p>
                <a:r>
                  <a:rPr lang="hu-HU" b="1" dirty="0" smtClean="0"/>
                  <a:t> Nem!</a:t>
                </a:r>
                <a:endParaRPr lang="hu-HU" b="1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785395"/>
              </a:xfrm>
              <a:blipFill rotWithShape="0">
                <a:blip r:embed="rId2"/>
                <a:stretch>
                  <a:fillRect l="-1704" t="-1656" r="-8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5274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példák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hu-HU" sz="2400" dirty="0"/>
              <a:t>Egy vállalat tervezett beruházásának költsége 976 ezer Ft. A beruházás várhatóan 3 évig termel jövedelmet a vállalat számára, méghozzá minden évben 450 ezer Ft-ot. Tudjuk, hogy a piaci kamatláb várhatóan 25 %. </a:t>
            </a:r>
            <a:r>
              <a:rPr lang="hu-HU" sz="2400" b="1" dirty="0"/>
              <a:t>Mekkora azonos éves jövedelem </a:t>
            </a:r>
            <a:r>
              <a:rPr lang="hu-HU" sz="2400" dirty="0"/>
              <a:t>(ezer Ft-ban, kerekítve) mellett lenne az adott kamatláb és beruházási költség mellett a beruházás nettó jelenértéke </a:t>
            </a:r>
            <a:r>
              <a:rPr lang="hu-HU" sz="2400" dirty="0" smtClean="0"/>
              <a:t>0? </a:t>
            </a:r>
            <a:r>
              <a:rPr lang="hu-HU" sz="2400" b="1" dirty="0" smtClean="0"/>
              <a:t>500</a:t>
            </a:r>
            <a:r>
              <a:rPr lang="hu-HU" dirty="0"/>
              <a:t>	</a:t>
            </a:r>
            <a:endParaRPr lang="hu-HU" dirty="0" smtClean="0"/>
          </a:p>
          <a:p>
            <a:r>
              <a:rPr lang="hu-HU" sz="2400" dirty="0"/>
              <a:t>Egy vállalat új beruházás megvalósítását tervezi. A beruházás várhatóan három évig termel jövedelmet a vállalat számára: évente 2240 ezer Ft-ot. Mekkora a beruházás költsége (kerekítve), ha a beruházás nettó jelenértéke 0, és piaci kamatláb </a:t>
            </a:r>
            <a:r>
              <a:rPr lang="hu-HU" sz="2400"/>
              <a:t>12</a:t>
            </a:r>
            <a:r>
              <a:rPr lang="hu-HU" sz="2400" smtClean="0"/>
              <a:t>%?   </a:t>
            </a:r>
            <a:r>
              <a:rPr lang="hu-HU" sz="2400" dirty="0" smtClean="0"/>
              <a:t>̃</a:t>
            </a:r>
            <a:r>
              <a:rPr lang="hu-HU" sz="2400" b="1" dirty="0" smtClean="0"/>
              <a:t>5380 </a:t>
            </a:r>
            <a:r>
              <a:rPr lang="hu-HU" sz="2400" b="1" dirty="0"/>
              <a:t>ezer Ft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15440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Alternatívák közötti választás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Egy vállalat kapacitásainak bővítése érdekében új gépek beszerzését tervezi. A következő két ajánlat közül választhat:</a:t>
            </a:r>
          </a:p>
          <a:p>
            <a:r>
              <a:rPr lang="hu-HU" sz="2400" dirty="0"/>
              <a:t>1</a:t>
            </a:r>
            <a:r>
              <a:rPr lang="hu-HU" sz="2400" dirty="0" smtClean="0"/>
              <a:t>) </a:t>
            </a:r>
            <a:r>
              <a:rPr lang="hu-HU" sz="2400" dirty="0"/>
              <a:t>Beszerzési ár: </a:t>
            </a:r>
            <a:r>
              <a:rPr lang="hu-HU" sz="2400" dirty="0" smtClean="0"/>
              <a:t>1000 Ft</a:t>
            </a:r>
            <a:r>
              <a:rPr lang="hu-HU" sz="2400" dirty="0"/>
              <a:t>, várható élettartam </a:t>
            </a:r>
            <a:r>
              <a:rPr lang="hu-HU" sz="2400" dirty="0" smtClean="0"/>
              <a:t>2 </a:t>
            </a:r>
            <a:r>
              <a:rPr lang="hu-HU" sz="2400" dirty="0"/>
              <a:t>év, éves nettó hozam </a:t>
            </a:r>
            <a:r>
              <a:rPr lang="hu-HU" sz="2400" dirty="0" smtClean="0"/>
              <a:t>1. év 600 e Ft, 2. év 720 e Ft. </a:t>
            </a:r>
            <a:endParaRPr lang="hu-HU" sz="2400" dirty="0"/>
          </a:p>
          <a:p>
            <a:r>
              <a:rPr lang="hu-HU" sz="2400" dirty="0"/>
              <a:t>2</a:t>
            </a:r>
            <a:r>
              <a:rPr lang="hu-HU" sz="2400" dirty="0" smtClean="0"/>
              <a:t>) </a:t>
            </a:r>
            <a:r>
              <a:rPr lang="hu-HU" sz="2400" dirty="0"/>
              <a:t>Beszerzési ár: </a:t>
            </a:r>
            <a:r>
              <a:rPr lang="hu-HU" sz="2400" dirty="0" smtClean="0"/>
              <a:t>2400 e Ft</a:t>
            </a:r>
            <a:r>
              <a:rPr lang="hu-HU" sz="2400" dirty="0"/>
              <a:t>, várható </a:t>
            </a:r>
            <a:r>
              <a:rPr lang="hu-HU" sz="2400" dirty="0" smtClean="0"/>
              <a:t>élettartam 2 </a:t>
            </a:r>
            <a:r>
              <a:rPr lang="hu-HU" sz="2400" dirty="0"/>
              <a:t>év, éves nettó </a:t>
            </a:r>
            <a:r>
              <a:rPr lang="hu-HU" sz="2400" dirty="0" smtClean="0"/>
              <a:t>hozam 1. év 1380 e Ft, 2. év 1587 e Ft.</a:t>
            </a:r>
            <a:endParaRPr lang="hu-HU" sz="2400" dirty="0"/>
          </a:p>
          <a:p>
            <a:r>
              <a:rPr lang="hu-HU" sz="2400" dirty="0"/>
              <a:t>A piaci kamatláb </a:t>
            </a:r>
            <a:r>
              <a:rPr lang="hu-HU" sz="2400" dirty="0" smtClean="0"/>
              <a:t>10%. </a:t>
            </a:r>
            <a:r>
              <a:rPr lang="hu-HU" sz="2400" dirty="0"/>
              <a:t>Ha csak egyik gépet vásárolná meg, melyiket </a:t>
            </a:r>
            <a:r>
              <a:rPr lang="hu-HU" sz="2400" dirty="0" smtClean="0"/>
              <a:t>választaná?</a:t>
            </a:r>
            <a:endParaRPr lang="hu-HU" sz="2400" b="1" dirty="0"/>
          </a:p>
          <a:p>
            <a:r>
              <a:rPr lang="hu-HU" sz="2400" b="1" dirty="0" smtClean="0"/>
              <a:t>NPV</a:t>
            </a:r>
            <a:r>
              <a:rPr lang="hu-HU" sz="1600" b="1" dirty="0" smtClean="0"/>
              <a:t>1</a:t>
            </a:r>
            <a:r>
              <a:rPr lang="hu-HU" sz="2400" b="1" dirty="0" smtClean="0"/>
              <a:t>= + 140, NPV</a:t>
            </a:r>
            <a:r>
              <a:rPr lang="hu-HU" sz="1800" b="1" dirty="0" smtClean="0"/>
              <a:t>2</a:t>
            </a:r>
            <a:r>
              <a:rPr lang="hu-HU" sz="2400" b="1" dirty="0" smtClean="0"/>
              <a:t>= +167. (kerekítve)</a:t>
            </a:r>
          </a:p>
          <a:p>
            <a:r>
              <a:rPr lang="hu-HU" sz="2400" b="1" dirty="0" smtClean="0"/>
              <a:t>Akkor a másodikat!</a:t>
            </a:r>
          </a:p>
          <a:p>
            <a:r>
              <a:rPr lang="hu-HU" sz="2400" b="1" dirty="0" smtClean="0"/>
              <a:t>Jól döntöttünk?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9533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3387"/>
            <a:ext cx="8229600" cy="20798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hu-HU" alt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Belső megtérülési ráta</a:t>
            </a:r>
            <a:endParaRPr lang="hu-HU" altLang="hu-H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208912" cy="453650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u-HU" altLang="hu-H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hu-HU" altLang="hu-HU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hu-HU" alt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altLang="hu-HU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hu-HU" alt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NPV=-C</a:t>
            </a:r>
            <a:r>
              <a:rPr lang="hu-HU" altLang="hu-HU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+∑----------- =0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u-HU" altLang="hu-H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</a:t>
            </a:r>
            <a:r>
              <a:rPr lang="hu-HU" altLang="hu-H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t=1   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IRR)</a:t>
            </a:r>
            <a:r>
              <a:rPr lang="hu-HU" altLang="hu-H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hu-HU" alt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IRR=?</a:t>
            </a:r>
          </a:p>
          <a:p>
            <a:pPr>
              <a:lnSpc>
                <a:spcPct val="80000"/>
              </a:lnSpc>
            </a:pP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</a:t>
            </a:r>
            <a:r>
              <a:rPr lang="en-US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befektetést nem célszerű megvalósítani</a:t>
            </a:r>
          </a:p>
          <a:p>
            <a:pPr>
              <a:lnSpc>
                <a:spcPct val="80000"/>
              </a:lnSpc>
            </a:pP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</a:t>
            </a:r>
            <a:r>
              <a:rPr lang="en-US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befektetés nyereséges</a:t>
            </a:r>
          </a:p>
          <a:p>
            <a:pPr>
              <a:lnSpc>
                <a:spcPct val="80000"/>
              </a:lnSpc>
            </a:pP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Alternatíváknál is helyes döntést hoz!</a:t>
            </a:r>
            <a:endParaRPr lang="en-US" alt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0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>E</a:t>
            </a:r>
            <a:r>
              <a:rPr lang="hu-HU" dirty="0" smtClean="0"/>
              <a:t>lőző megoldása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IRR1= 0,2</a:t>
            </a:r>
          </a:p>
          <a:p>
            <a:r>
              <a:rPr lang="hu-HU" dirty="0" smtClean="0"/>
              <a:t>IRR2=0,15</a:t>
            </a:r>
          </a:p>
          <a:p>
            <a:r>
              <a:rPr lang="hu-HU" dirty="0" smtClean="0"/>
              <a:t>Az első a jobb, mert magasabb hozamot biztosít.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2834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Örökjáradék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Azonos hozam az „idők végezetéig”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hu-HU" dirty="0" smtClean="0"/>
                  <a:t>= …….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dirty="0" smtClean="0"/>
                  <a:t>=C, n</a:t>
                </a:r>
                <a:r>
                  <a:rPr lang="hu-H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→∞</a:t>
                </a:r>
              </a:p>
              <a:p>
                <a:r>
                  <a:rPr lang="hu-HU" dirty="0" smtClean="0"/>
                  <a:t>PV=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hu-HU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hu-HU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hu-HU" b="0" i="1" dirty="0" smtClean="0">
                        <a:latin typeface="Cambria Math" panose="02040503050406030204" pitchFamily="18" charset="0"/>
                      </a:rPr>
                      <m:t>+ … </m:t>
                    </m:r>
                    <m:f>
                      <m:f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hu-HU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hu-HU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f>
                      <m:f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u-HU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den>
                    </m:f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hu-HU" dirty="0" smtClean="0"/>
              </a:p>
              <a:p>
                <a:r>
                  <a:rPr lang="hu-HU" dirty="0" smtClean="0"/>
                  <a:t>Felhasználás: föld ára (tőkésített járadék) részvény árfolyam (</a:t>
                </a:r>
                <a:r>
                  <a:rPr lang="hu-HU" smtClean="0"/>
                  <a:t>osztalékok jelenértéke)</a:t>
                </a:r>
                <a:endParaRPr lang="hu-HU" dirty="0"/>
              </a:p>
              <a:p>
                <a:endParaRPr lang="hu-HU" dirty="0"/>
              </a:p>
              <a:p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769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876" y="140494"/>
            <a:ext cx="8229600" cy="1143000"/>
          </a:xfrm>
        </p:spPr>
        <p:txBody>
          <a:bodyPr/>
          <a:lstStyle/>
          <a:p>
            <a:r>
              <a:rPr lang="hu-HU" dirty="0" smtClean="0"/>
              <a:t>Input és output piaci optimalizálás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876" y="1137259"/>
            <a:ext cx="4040188" cy="639762"/>
          </a:xfrm>
        </p:spPr>
        <p:txBody>
          <a:bodyPr/>
          <a:lstStyle/>
          <a:p>
            <a:r>
              <a:rPr lang="hu-HU" dirty="0" smtClean="0"/>
              <a:t>Output piac (</a:t>
            </a:r>
            <a:r>
              <a:rPr lang="hu-HU" dirty="0" err="1" smtClean="0"/>
              <a:t>dQ</a:t>
            </a:r>
            <a:r>
              <a:rPr lang="hu-HU" dirty="0" smtClean="0"/>
              <a:t>)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dTC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dTR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8876" y="1755681"/>
            <a:ext cx="4040188" cy="3951288"/>
          </a:xfrm>
        </p:spPr>
        <p:txBody>
          <a:bodyPr/>
          <a:lstStyle/>
          <a:p>
            <a:r>
              <a:rPr lang="hu-HU" dirty="0" smtClean="0"/>
              <a:t>MC=MR</a:t>
            </a:r>
          </a:p>
          <a:p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határköltség </a:t>
            </a:r>
            <a:r>
              <a:rPr lang="hu-HU" alt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határbevétel</a:t>
            </a:r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5848" y="1137259"/>
            <a:ext cx="4041775" cy="639762"/>
          </a:xfrm>
        </p:spPr>
        <p:txBody>
          <a:bodyPr/>
          <a:lstStyle/>
          <a:p>
            <a:r>
              <a:rPr lang="hu-HU" smtClean="0"/>
              <a:t>Input </a:t>
            </a:r>
            <a:r>
              <a:rPr lang="hu-HU" dirty="0"/>
              <a:t>piac (</a:t>
            </a:r>
            <a:r>
              <a:rPr lang="hu-HU" dirty="0" err="1" smtClean="0"/>
              <a:t>dL</a:t>
            </a:r>
            <a:r>
              <a:rPr lang="hu-HU" dirty="0" smtClean="0"/>
              <a:t>)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dTC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dTR</a:t>
            </a:r>
            <a:endParaRPr lang="hu-HU" dirty="0"/>
          </a:p>
        </p:txBody>
      </p:sp>
      <p:graphicFrame>
        <p:nvGraphicFramePr>
          <p:cNvPr id="7" name="Object 26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19158555"/>
              </p:ext>
            </p:extLst>
          </p:nvPr>
        </p:nvGraphicFramePr>
        <p:xfrm>
          <a:off x="971600" y="3645024"/>
          <a:ext cx="6338022" cy="168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1" name="Egyenlet" r:id="rId3" imgW="3251200" imgH="863600" progId="Equation.3">
                  <p:embed/>
                </p:oleObj>
              </mc:Choice>
              <mc:Fallback>
                <p:oleObj name="Egyenlet" r:id="rId3" imgW="3251200" imgH="86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645024"/>
                        <a:ext cx="6338022" cy="168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églalap 7"/>
          <p:cNvSpPr/>
          <p:nvPr/>
        </p:nvSpPr>
        <p:spPr>
          <a:xfrm>
            <a:off x="4716676" y="1777021"/>
            <a:ext cx="1959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MFC</a:t>
            </a:r>
            <a:r>
              <a:rPr lang="hu-HU" altLang="hu-H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   MRP</a:t>
            </a:r>
            <a:r>
              <a:rPr lang="hu-HU" altLang="hu-H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alt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4583676" y="2367314"/>
            <a:ext cx="299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tényező-határköltség </a:t>
            </a: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határtermék 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bevétel</a:t>
            </a:r>
          </a:p>
        </p:txBody>
      </p:sp>
    </p:spTree>
    <p:extLst>
      <p:ext uri="{BB962C8B-B14F-4D97-AF65-F5344CB8AC3E}">
        <p14:creationId xmlns:p14="http://schemas.microsoft.com/office/powerpoint/2010/main" val="27159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dirty="0"/>
              <a:t>Optimális </a:t>
            </a:r>
            <a:r>
              <a:rPr lang="hu-HU" altLang="hu-HU" dirty="0" smtClean="0"/>
              <a:t>tényezőhasználás (L)</a:t>
            </a:r>
            <a:endParaRPr lang="hu-HU" altLang="hu-HU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hu-HU" altLang="hu-HU" sz="2800" dirty="0" smtClean="0"/>
              <a:t>Továbbra </a:t>
            </a:r>
            <a:r>
              <a:rPr lang="hu-HU" altLang="hu-HU" sz="2800" dirty="0"/>
              <a:t>is </a:t>
            </a:r>
            <a:r>
              <a:rPr lang="hu-HU" altLang="hu-HU" sz="2800" dirty="0" smtClean="0"/>
              <a:t>érvényes </a:t>
            </a:r>
            <a:r>
              <a:rPr lang="hu-HU" altLang="hu-HU" sz="2800" dirty="0"/>
              <a:t>, hogy </a:t>
            </a:r>
            <a:r>
              <a:rPr lang="el-GR" altLang="hu-HU" sz="2800" dirty="0"/>
              <a:t>Π</a:t>
            </a:r>
            <a:r>
              <a:rPr lang="hu-HU" altLang="hu-HU" sz="2800" dirty="0"/>
              <a:t> </a:t>
            </a:r>
            <a:r>
              <a:rPr lang="hu-HU" altLang="hu-HU" sz="2800" dirty="0" err="1"/>
              <a:t>max</a:t>
            </a:r>
            <a:r>
              <a:rPr lang="hu-HU" altLang="hu-HU" sz="2800" dirty="0"/>
              <a:t> és MC = MR!</a:t>
            </a:r>
          </a:p>
          <a:p>
            <a:pPr algn="just">
              <a:lnSpc>
                <a:spcPct val="90000"/>
              </a:lnSpc>
            </a:pPr>
            <a:r>
              <a:rPr lang="hu-HU" altLang="hu-HU" sz="2800" b="1" dirty="0" smtClean="0"/>
              <a:t>Egy </a:t>
            </a:r>
            <a:r>
              <a:rPr lang="hu-HU" altLang="hu-HU" sz="2800" b="1" dirty="0"/>
              <a:t>tényező felhasználása akkor optimális, ha </a:t>
            </a:r>
            <a:r>
              <a:rPr lang="hu-HU" altLang="hu-HU" sz="2800" b="1" dirty="0" smtClean="0"/>
              <a:t>határtermék-bevétel = </a:t>
            </a:r>
            <a:r>
              <a:rPr lang="hu-HU" altLang="hu-HU" sz="2800" b="1" dirty="0"/>
              <a:t>a tényezők </a:t>
            </a:r>
            <a:r>
              <a:rPr lang="hu-HU" altLang="hu-HU" sz="2800" b="1" dirty="0" smtClean="0"/>
              <a:t>határköltséggel.</a:t>
            </a:r>
          </a:p>
          <a:p>
            <a:pPr>
              <a:lnSpc>
                <a:spcPct val="90000"/>
              </a:lnSpc>
            </a:pPr>
            <a:r>
              <a:rPr lang="hu-HU" alt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Profitmaximalizálás elsődleges feltétele az erőforrás-felhasználás oldaláról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hu-HU" altLang="hu-H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dTC</a:t>
            </a:r>
            <a:r>
              <a:rPr lang="hu-HU" alt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altLang="hu-H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r>
              <a:rPr lang="hu-HU" alt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hu-HU" altLang="hu-H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dTR</a:t>
            </a:r>
            <a:r>
              <a:rPr lang="hu-HU" alt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altLang="hu-H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endParaRPr lang="hu-HU" altLang="hu-HU" sz="2800" b="1" dirty="0"/>
          </a:p>
          <a:p>
            <a:pPr algn="just">
              <a:lnSpc>
                <a:spcPct val="90000"/>
              </a:lnSpc>
            </a:pPr>
            <a:r>
              <a:rPr lang="hu-HU" altLang="hu-HU" sz="2800" dirty="0"/>
              <a:t>A </a:t>
            </a:r>
            <a:r>
              <a:rPr lang="hu-HU" altLang="hu-HU" sz="2800" dirty="0" smtClean="0"/>
              <a:t>határtermék-bevétel= </a:t>
            </a:r>
            <a:r>
              <a:rPr lang="hu-HU" altLang="hu-HU" sz="2800" dirty="0"/>
              <a:t>az adott inputtényező határtermékének és </a:t>
            </a:r>
            <a:r>
              <a:rPr lang="hu-HU" altLang="hu-HU" sz="2800" dirty="0" smtClean="0"/>
              <a:t>határbevételének szorzata</a:t>
            </a:r>
            <a:r>
              <a:rPr lang="hu-HU" altLang="hu-HU" sz="28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hu-HU" altLang="hu-HU" sz="2800" dirty="0"/>
              <a:t>A tényező határköltsége = az adott input tényező </a:t>
            </a:r>
            <a:r>
              <a:rPr lang="hu-HU" altLang="hu-HU" sz="2800" dirty="0" smtClean="0"/>
              <a:t>határtermékének és határköltségének szorzata</a:t>
            </a:r>
            <a:r>
              <a:rPr lang="hu-HU" altLang="hu-HU" sz="2800" dirty="0"/>
              <a:t>.</a:t>
            </a:r>
            <a:endParaRPr lang="el-GR" altLang="hu-HU" sz="2800" dirty="0"/>
          </a:p>
        </p:txBody>
      </p:sp>
    </p:spTree>
    <p:extLst>
      <p:ext uri="{BB962C8B-B14F-4D97-AF65-F5344CB8AC3E}">
        <p14:creationId xmlns:p14="http://schemas.microsoft.com/office/powerpoint/2010/main" val="309398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332656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>
                <a:solidFill>
                  <a:srgbClr val="000000"/>
                </a:solidFill>
                <a:latin typeface="Times New Roman,Bold"/>
              </a:rPr>
              <a:t>Inputkeresleti </a:t>
            </a:r>
            <a:r>
              <a:rPr lang="hu-HU" sz="2800" b="1" dirty="0" smtClean="0">
                <a:solidFill>
                  <a:srgbClr val="000000"/>
                </a:solidFill>
                <a:latin typeface="Times New Roman,Bold"/>
              </a:rPr>
              <a:t>görbe L(</a:t>
            </a:r>
            <a:r>
              <a:rPr lang="hu-HU" sz="2800" b="1" dirty="0">
                <a:solidFill>
                  <a:srgbClr val="000000"/>
                </a:solidFill>
                <a:latin typeface="Times New Roman,Bold"/>
              </a:rPr>
              <a:t>W</a:t>
            </a:r>
            <a:r>
              <a:rPr lang="hu-HU" sz="2800" b="1" dirty="0" smtClean="0">
                <a:solidFill>
                  <a:srgbClr val="000000"/>
                </a:solidFill>
                <a:latin typeface="Times New Roman,Bold"/>
              </a:rPr>
              <a:t>), ahol W a bér</a:t>
            </a:r>
            <a:endParaRPr lang="hu-HU" sz="2800" b="1" dirty="0">
              <a:solidFill>
                <a:srgbClr val="000000"/>
              </a:solidFill>
              <a:latin typeface="Times New Roman,Bold"/>
            </a:endParaRPr>
          </a:p>
          <a:p>
            <a:r>
              <a:rPr lang="hu-H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• </a:t>
            </a:r>
            <a:r>
              <a:rPr lang="hu-HU" sz="2800" b="1" dirty="0">
                <a:solidFill>
                  <a:srgbClr val="000000"/>
                </a:solidFill>
                <a:latin typeface="Times New Roman,Bold"/>
              </a:rPr>
              <a:t>Tényező ára és a tényező </a:t>
            </a:r>
            <a:r>
              <a:rPr lang="hu-HU" sz="2800" b="1" dirty="0" smtClean="0">
                <a:solidFill>
                  <a:srgbClr val="000000"/>
                </a:solidFill>
                <a:latin typeface="Times New Roman,Bold"/>
              </a:rPr>
              <a:t>profitmaximalizáló mennyisége </a:t>
            </a:r>
            <a:r>
              <a:rPr lang="hu-HU" sz="2800" b="1" dirty="0">
                <a:solidFill>
                  <a:srgbClr val="000000"/>
                </a:solidFill>
                <a:latin typeface="Times New Roman,Bold"/>
              </a:rPr>
              <a:t>közötti </a:t>
            </a:r>
            <a:r>
              <a:rPr lang="hu-HU" sz="2800" b="1" dirty="0" smtClean="0">
                <a:solidFill>
                  <a:srgbClr val="000000"/>
                </a:solidFill>
                <a:latin typeface="Times New Roman,Bold"/>
              </a:rPr>
              <a:t>kapcsolat</a:t>
            </a:r>
          </a:p>
          <a:p>
            <a:r>
              <a:rPr lang="hu-HU" sz="2800" b="1" dirty="0" smtClean="0">
                <a:solidFill>
                  <a:srgbClr val="000000"/>
                </a:solidFill>
                <a:latin typeface="Times New Roman,Bold"/>
              </a:rPr>
              <a:t>Tökéletes verseny esetén </a:t>
            </a:r>
            <a:r>
              <a:rPr lang="hu-HU" alt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MFC</a:t>
            </a:r>
            <a:r>
              <a:rPr lang="hu-HU" altLang="hu-HU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alt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=W</a:t>
            </a:r>
            <a:endParaRPr lang="hu-HU" sz="2800" b="1" dirty="0">
              <a:solidFill>
                <a:srgbClr val="000000"/>
              </a:solidFill>
              <a:latin typeface="Times New Roman,Bold"/>
            </a:endParaRPr>
          </a:p>
          <a:p>
            <a:r>
              <a:rPr lang="hu-H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• </a:t>
            </a:r>
            <a:r>
              <a:rPr lang="hu-H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MR*</a:t>
            </a:r>
            <a:r>
              <a:rPr lang="hu-HU" alt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hu-HU" altLang="hu-HU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alt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(L,K*)=W</a:t>
            </a:r>
            <a:endParaRPr lang="hu-HU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u-HU" sz="2800" b="1" dirty="0" smtClean="0">
                <a:solidFill>
                  <a:srgbClr val="000000"/>
                </a:solidFill>
                <a:latin typeface="Times New Roman,Bold"/>
              </a:rPr>
              <a:t>csökkenő határtermék, negatív meredekség</a:t>
            </a:r>
            <a:endParaRPr lang="hu-HU" sz="2800" b="1" dirty="0">
              <a:solidFill>
                <a:srgbClr val="000000"/>
              </a:solidFill>
              <a:latin typeface="Times New Roman,Bold"/>
            </a:endParaRPr>
          </a:p>
        </p:txBody>
      </p:sp>
      <p:cxnSp>
        <p:nvCxnSpPr>
          <p:cNvPr id="4" name="Egyenes összekötő 3"/>
          <p:cNvCxnSpPr/>
          <p:nvPr/>
        </p:nvCxnSpPr>
        <p:spPr>
          <a:xfrm>
            <a:off x="2267744" y="3645024"/>
            <a:ext cx="0" cy="21602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2267744" y="5805264"/>
            <a:ext cx="33843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Ív 6"/>
          <p:cNvSpPr/>
          <p:nvPr/>
        </p:nvSpPr>
        <p:spPr>
          <a:xfrm rot="10546656">
            <a:off x="2665250" y="3000773"/>
            <a:ext cx="2160240" cy="2304256"/>
          </a:xfrm>
          <a:prstGeom prst="arc">
            <a:avLst>
              <a:gd name="adj1" fmla="val 16465517"/>
              <a:gd name="adj2" fmla="val 85513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1907704" y="378904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W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5495667" y="58052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134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13" y="-24340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2900" b="1" dirty="0" smtClean="0"/>
              <a:t> </a:t>
            </a:r>
            <a:r>
              <a:rPr lang="hu-HU" sz="3600" b="1" dirty="0" smtClean="0"/>
              <a:t>A termelési tényezők kínálata</a:t>
            </a:r>
            <a:endParaRPr lang="hu-HU" sz="3600" b="1" dirty="0" smtClean="0">
              <a:solidFill>
                <a:schemeClr val="accent2"/>
              </a:solidFill>
            </a:endParaRP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737"/>
            <a:ext cx="8001000" cy="580526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hu-HU" sz="2800" dirty="0" smtClean="0"/>
              <a:t>Szaporíthatóság,újratermelhetőség,helyettesíthetőség</a:t>
            </a:r>
          </a:p>
        </p:txBody>
      </p:sp>
      <p:cxnSp>
        <p:nvCxnSpPr>
          <p:cNvPr id="5" name="Egyenes összekötő 4"/>
          <p:cNvCxnSpPr/>
          <p:nvPr/>
        </p:nvCxnSpPr>
        <p:spPr>
          <a:xfrm>
            <a:off x="1043608" y="2132856"/>
            <a:ext cx="0" cy="19442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635896" y="2132856"/>
            <a:ext cx="0" cy="19442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5868144" y="2132856"/>
            <a:ext cx="0" cy="19442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1043608" y="4077072"/>
            <a:ext cx="19442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3635896" y="4076067"/>
            <a:ext cx="19442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5868144" y="4076067"/>
            <a:ext cx="19442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1763688" y="2131851"/>
            <a:ext cx="0" cy="19442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3635896" y="3356992"/>
            <a:ext cx="19442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V="1">
            <a:off x="6084168" y="2852936"/>
            <a:ext cx="1872208" cy="10081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2051720" y="256490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S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4351084" y="283451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S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6809558" y="2860923"/>
            <a:ext cx="47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240801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400" b="1" dirty="0" smtClean="0">
                <a:latin typeface="Times New Roman" panose="02020603050405020304" pitchFamily="18" charset="0"/>
              </a:rPr>
              <a:t>A munkakínálati görbe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hu-HU" altLang="hu-HU" sz="2400" b="1" smtClean="0">
                <a:latin typeface="Times New Roman" panose="02020603050405020304" pitchFamily="18" charset="0"/>
              </a:rPr>
              <a:t>Egyéni munkakínálat: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2400" b="1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5427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87450" y="2205038"/>
          <a:ext cx="6624638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Image" r:id="rId3" imgW="8292063" imgH="6425397" progId="Photoshop.Image.9">
                  <p:embed/>
                </p:oleObj>
              </mc:Choice>
              <mc:Fallback>
                <p:oleObj name="Image" r:id="rId3" imgW="8292063" imgH="6425397" progId="Photoshop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205038"/>
                        <a:ext cx="6624638" cy="381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84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04800"/>
            <a:ext cx="8396287" cy="1216025"/>
          </a:xfrm>
        </p:spPr>
        <p:txBody>
          <a:bodyPr/>
          <a:lstStyle/>
          <a:p>
            <a:pPr eaLnBrk="1" hangingPunct="1"/>
            <a:r>
              <a:rPr lang="hu-HU" altLang="hu-HU" sz="3400" b="1" dirty="0">
                <a:latin typeface="Times New Roman" panose="02020603050405020304" pitchFamily="18" charset="0"/>
              </a:rPr>
              <a:t>A munkakínálati görbe</a:t>
            </a:r>
            <a:endParaRPr lang="hu-HU" altLang="hu-HU" sz="3400" b="1" dirty="0" smtClean="0">
              <a:latin typeface="Times New Roman" panose="02020603050405020304" pitchFamily="18" charset="0"/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z="2400" b="1" dirty="0" smtClean="0">
                <a:latin typeface="Times New Roman" panose="02020603050405020304" pitchFamily="18" charset="0"/>
              </a:rPr>
              <a:t>A piaci munkakínálati görbe jellemzői, eltérésének oka az egyéni kínálati görbéhez képest</a:t>
            </a:r>
            <a:endParaRPr lang="hu-HU" altLang="hu-HU" sz="2400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hu-HU" altLang="hu-HU" sz="2800" dirty="0" smtClean="0">
                <a:latin typeface="Times New Roman" panose="02020603050405020304" pitchFamily="18" charset="0"/>
              </a:rPr>
              <a:t>Egy szakma összes kínálatát jelenti. </a:t>
            </a:r>
          </a:p>
          <a:p>
            <a:pPr eaLnBrk="1" hangingPunct="1">
              <a:buFontTx/>
              <a:buChar char="-"/>
            </a:pPr>
            <a:r>
              <a:rPr lang="hu-HU" altLang="hu-HU" sz="2800" dirty="0" smtClean="0">
                <a:latin typeface="Times New Roman" panose="02020603050405020304" pitchFamily="18" charset="0"/>
              </a:rPr>
              <a:t>Ha nem minden egyén reagál egyformán a jövedelmek változására, </a:t>
            </a:r>
            <a:r>
              <a:rPr lang="hu-HU" altLang="hu-HU" sz="2800" u="sng" dirty="0" smtClean="0">
                <a:latin typeface="Times New Roman" panose="02020603050405020304" pitchFamily="18" charset="0"/>
              </a:rPr>
              <a:t>lehet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 az összesített kínálati görbe </a:t>
            </a:r>
            <a:r>
              <a:rPr lang="hu-HU" altLang="hu-HU" sz="2800" b="1" dirty="0" smtClean="0">
                <a:latin typeface="Times New Roman" panose="02020603050405020304" pitchFamily="18" charset="0"/>
              </a:rPr>
              <a:t>végig pozitív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 </a:t>
            </a:r>
            <a:r>
              <a:rPr lang="hu-HU" altLang="hu-HU" sz="2800" dirty="0" err="1" smtClean="0">
                <a:latin typeface="Times New Roman" panose="02020603050405020304" pitchFamily="18" charset="0"/>
              </a:rPr>
              <a:t>meredekségű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hu-HU" altLang="hu-HU" sz="2800" dirty="0" smtClean="0">
                <a:latin typeface="Times New Roman" panose="02020603050405020304" pitchFamily="18" charset="0"/>
              </a:rPr>
              <a:t>Hosszú távon valószínű, hogy pozitív </a:t>
            </a:r>
            <a:r>
              <a:rPr lang="hu-HU" altLang="hu-HU" sz="2800" dirty="0" err="1" smtClean="0">
                <a:latin typeface="Times New Roman" panose="02020603050405020304" pitchFamily="18" charset="0"/>
              </a:rPr>
              <a:t>meredekségű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, mert a szakmai munkakínálat nő a bér emelkedésével.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2800" b="1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53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Pénztőke kereslete és kínálata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hu-HU" b="1" dirty="0" smtClean="0"/>
              <a:t>A pénz időértéke</a:t>
            </a:r>
          </a:p>
          <a:p>
            <a:r>
              <a:rPr lang="hu-HU" dirty="0" smtClean="0"/>
              <a:t>Pénzügyi piacokon pénzt cserélnek pénzre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Eltérő valuták devizák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Jelenlegi pénz cseréje jövőbenire</a:t>
            </a:r>
          </a:p>
          <a:p>
            <a:r>
              <a:rPr lang="hu-HU" dirty="0" smtClean="0"/>
              <a:t>Hitelfelvétel= </a:t>
            </a:r>
          </a:p>
          <a:p>
            <a:pPr marL="0" indent="0">
              <a:buNone/>
            </a:pPr>
            <a:r>
              <a:rPr lang="hu-HU" dirty="0" smtClean="0"/>
              <a:t>=Veszek jelenlegi pénzt, eladok jövőbeni pénzt.</a:t>
            </a:r>
          </a:p>
          <a:p>
            <a:r>
              <a:rPr lang="hu-HU" dirty="0" smtClean="0"/>
              <a:t>A jelenlegi többet ér!</a:t>
            </a:r>
          </a:p>
          <a:p>
            <a:r>
              <a:rPr lang="hu-HU" dirty="0" smtClean="0"/>
              <a:t>Jövőérték, jelenérték: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3074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800</Words>
  <Application>Microsoft Office PowerPoint</Application>
  <PresentationFormat>Diavetítés a képernyőre (4:3 oldalarány)</PresentationFormat>
  <Paragraphs>146</Paragraphs>
  <Slides>25</Slides>
  <Notes>3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Times New Roman</vt:lpstr>
      <vt:lpstr>Times New Roman,Bold</vt:lpstr>
      <vt:lpstr>Wingdings</vt:lpstr>
      <vt:lpstr>Office-téma</vt:lpstr>
      <vt:lpstr>Egyenlet</vt:lpstr>
      <vt:lpstr>Image</vt:lpstr>
      <vt:lpstr>Termelési tényezők piaca</vt:lpstr>
      <vt:lpstr> A termelési tényezők piaca. A termelési tényezők kereslete</vt:lpstr>
      <vt:lpstr>Input és output piaci optimalizálás</vt:lpstr>
      <vt:lpstr>Optimális tényezőhasználás (L)</vt:lpstr>
      <vt:lpstr>PowerPoint bemutató</vt:lpstr>
      <vt:lpstr> A termelési tényezők kínálata</vt:lpstr>
      <vt:lpstr>A munkakínálati görbe</vt:lpstr>
      <vt:lpstr>A munkakínálati görbe</vt:lpstr>
      <vt:lpstr>Pénztőke kereslete és kínálata</vt:lpstr>
      <vt:lpstr>A deviza és hitelpiacok integritása</vt:lpstr>
      <vt:lpstr>A pénz(tőke) értéke az időfolyamatban</vt:lpstr>
      <vt:lpstr>Jövőérték</vt:lpstr>
      <vt:lpstr>Jövőérték (future value; FV)</vt:lpstr>
      <vt:lpstr>Jelenérték</vt:lpstr>
      <vt:lpstr>Több tagú (összesített) jelenérték</vt:lpstr>
      <vt:lpstr>Példa: Kamatszelvényes kötvény árfolyama</vt:lpstr>
      <vt:lpstr>Befektetési lehetőségek értékelése</vt:lpstr>
      <vt:lpstr>Befektetési lehetőségek értékelése</vt:lpstr>
      <vt:lpstr>Példa: Kamatszelvényes kötvény vásárlása</vt:lpstr>
      <vt:lpstr>Beruházási döntés</vt:lpstr>
      <vt:lpstr>Egyéb példák</vt:lpstr>
      <vt:lpstr>Alternatívák közötti választás</vt:lpstr>
      <vt:lpstr>Belső megtérülési ráta</vt:lpstr>
      <vt:lpstr> Előző megoldása</vt:lpstr>
      <vt:lpstr>Örökjáradék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97</cp:revision>
  <dcterms:created xsi:type="dcterms:W3CDTF">2011-12-06T13:04:46Z</dcterms:created>
  <dcterms:modified xsi:type="dcterms:W3CDTF">2019-10-16T12:51:24Z</dcterms:modified>
</cp:coreProperties>
</file>